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8" r:id="rId6"/>
    <p:sldId id="266" r:id="rId7"/>
    <p:sldId id="267" r:id="rId8"/>
    <p:sldId id="264" r:id="rId9"/>
    <p:sldId id="265" r:id="rId10"/>
    <p:sldId id="262" r:id="rId11"/>
    <p:sldId id="263" r:id="rId12"/>
    <p:sldId id="257" r:id="rId13"/>
    <p:sldId id="258" r:id="rId14"/>
    <p:sldId id="269" r:id="rId15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CB7F-9496-4484-9C99-C1E7D92F6C6F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1519-8913-4F55-8549-068DC800C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27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1519-8913-4F55-8549-068DC800C0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43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359695"/>
            <a:ext cx="313249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359695"/>
            <a:ext cx="315047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1"/>
            <a:ext cx="9177595" cy="51434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9512" y="141480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Digenea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digenia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two suckers usually as an attach organs which was: 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anterior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sucker. Surrounds mouth. 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acetabulum 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ventral sucker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two or more hosts in life cycle. All but a few monecious (self or cross fertilize) </a:t>
            </a:r>
          </a:p>
          <a:p>
            <a:pPr algn="l" rtl="0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adult flukes according to the sucker as name and position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distome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common; oral sucker and ventral acetabulum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amphistome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sucker; posterior sucker, usually posterior to testes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129557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92" y="267494"/>
            <a:ext cx="4176464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494"/>
            <a:ext cx="3816424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1950"/>
            <a:ext cx="429113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887" y="4371950"/>
            <a:ext cx="397558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061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5" y="195486"/>
            <a:ext cx="8424936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1950"/>
            <a:ext cx="849694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117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03" y="106365"/>
            <a:ext cx="4024673" cy="3631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863"/>
            <a:ext cx="4104456" cy="3604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9902"/>
            <a:ext cx="42484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450" y="3939902"/>
            <a:ext cx="42460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824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5"/>
            <a:ext cx="4320480" cy="343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5486"/>
            <a:ext cx="3672408" cy="3432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5886"/>
            <a:ext cx="45365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617" y="3795886"/>
            <a:ext cx="39604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030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759835" y="1635646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/>
            <a:r>
              <a:rPr lang="en-US" sz="8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11430"/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2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41480"/>
            <a:ext cx="87849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monostome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sucker only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gasterostome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 in center of oral, ventral sucker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holostome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forebody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hindbody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tribocytic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 posterior to acetabulum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collar of spines around anterior sucker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endParaRPr lang="en-US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Tegument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 of two zones: 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cytoplasmic syncytium with microvilli [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mitochondria, ER, vacuoles, lipids, etc.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pinocytosis; spines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nucleated cell bodies -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cytons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zones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basal lamina </a:t>
            </a:r>
          </a:p>
        </p:txBody>
      </p:sp>
    </p:spTree>
    <p:extLst>
      <p:ext uri="{BB962C8B-B14F-4D97-AF65-F5344CB8AC3E}">
        <p14:creationId xmlns:p14="http://schemas.microsoft.com/office/powerpoint/2010/main" xmlns="" val="110682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123478"/>
            <a:ext cx="885698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circular &amp; longitudinal muscle under basal lamina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 chemicals in tegument 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mucopolysaccharides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inhibit host digestive enzymes 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alkaline phosphatases,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esterases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aminopeptidases for digestion </a:t>
            </a:r>
          </a:p>
          <a:p>
            <a:pPr algn="l" rtl="0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Alimentary tract consist of: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when present, masticates food 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esophagus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2 blind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cecae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 secretion by cells along gut; proteases, lipases, etc. 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cecae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absorption too 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species feed on different things: like: blood, mucus and epithelium cells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42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59252"/>
            <a:ext cx="89289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system consist of: </a:t>
            </a:r>
            <a:endParaRPr lang="en-US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1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system consist of: usually 2 testes; taxonomic importance, vas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efferens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vas deferens - cirrus pouch, cirrus pouch encloses seminal vesicle, prostate glands, and cirrus; some with external seminal vesicle outside of pouch, sperm stored in seminal vesicle and prostate secretes fluid to keep sperm alive.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system consist of: usually single ovary, 2ndry oocytes released, through short oviduct, into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ootype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organs enter into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ootype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Mehlis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gland, cluster of unicellular glands, enhance egg tanning by maintaining correct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 cell types in gland, secretions cause release of shell globules from vitelline glands, secretes first membrane around egg into lubricates uterus and activates sperm, which are passed down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ootype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311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267494"/>
            <a:ext cx="89289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vitelline duct 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passage of vitelline gland secretions for eggshell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Duct from seminal receptacle 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in some species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Occasionally a fourth duct, vitelline reservoir, as diverticulum of vitelline duct. 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Excretory system consist of: 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protonephridia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flame cells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excretory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bladder in posterior, with excretory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</a:t>
            </a:r>
          </a:p>
          <a:p>
            <a:pPr marL="342900" indent="-342900" algn="l" rtl="0">
              <a:buFontTx/>
              <a:buChar char="-"/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Development: 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Egg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operculate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lid pops off during hatching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Schistosomes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lid; shell splits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61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5002" y="0"/>
            <a:ext cx="89289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Miricidium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hatches from egg - penetrates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mollusc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 annelids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asexual stages from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miricidium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morphologic characteristics: apical stylet, apical papilla [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ducts from glands open; also nerve endings for chemoreception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apical gland [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histolytic enzymes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cephalic glands [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lytic enzymes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photoreceptors [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eyespots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germinal mass [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 asexual stages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cilia [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locomotion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excretory pore, actively swim, chemoreception to snail mucus, attaches to snail with apical papillae; lytic enzymes dissolve tissues. About 30 min for penetration. </a:t>
            </a:r>
            <a:endPara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Sporocyst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asexual stage, various shapes, no mouth or digestive system, absorbs nutrients through tegument, may produce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rediae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daughter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sporocysts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76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51470"/>
            <a:ext cx="89289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Tx/>
              <a:buChar char="-"/>
            </a:pP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directly from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miricidium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from embryos generated from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sporocysts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elongate; crawl actively, muscular pharynx, mouth, blind-ended sac caecum, 1-more ambulatory buds for movement often, because ingestion, many species cause extensive damage to host, will form daughter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rediae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</a:t>
            </a:r>
            <a:endPara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sporocyst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free-swimming, leaves snail and seeks host, miniature immature fluke with tail, penetrate skin of definitive host, encyst on vegetation as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metacercaria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encyst as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metacercaria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intermediate host or eaten by intermediate or definitive host or 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mesocercaria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unencysted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juvenile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tissues </a:t>
            </a:r>
          </a:p>
        </p:txBody>
      </p:sp>
    </p:spTree>
    <p:extLst>
      <p:ext uri="{BB962C8B-B14F-4D97-AF65-F5344CB8AC3E}">
        <p14:creationId xmlns:p14="http://schemas.microsoft.com/office/powerpoint/2010/main" xmlns="" val="55830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1959" y="0"/>
            <a:ext cx="89289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Types, some systematic based on sucker placement of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monostome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sucker only, anterior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eyespots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long, simple tails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from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 rtl="0">
              <a:buAutoNum type="alphaLcPeriod" startAt="5"/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to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monostome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adults </a:t>
            </a:r>
            <a:endParaRPr lang="ar-IQ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amphistome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sucker, often anterior too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eyespots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from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rise to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amphistome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adults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 superfamily: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Paramphistomoidea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1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27721" y="-92546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gasterostome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 ventral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into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gasterostome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adults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 family: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Bucephalidae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IQ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distome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suckers, one oral and one ventral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type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classification, based on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cercarial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tail shape and other structures: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pleurolophocercous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furcocercous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echinostome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xiphidiocercariae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ar-IQ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ophthalmocercariae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eyespots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0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TM02455610[[fn=الخريف]]</Template>
  <TotalTime>232</TotalTime>
  <Words>673</Words>
  <Application>Microsoft Office PowerPoint</Application>
  <PresentationFormat>عرض على الشاشة (9:16)‏</PresentationFormat>
  <Paragraphs>73</Paragraphs>
  <Slides>14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Autumn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21</cp:revision>
  <dcterms:created xsi:type="dcterms:W3CDTF">2017-08-19T08:10:38Z</dcterms:created>
  <dcterms:modified xsi:type="dcterms:W3CDTF">2017-08-24T07:07:35Z</dcterms:modified>
</cp:coreProperties>
</file>